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86" r:id="rId4"/>
    <p:sldId id="266" r:id="rId5"/>
    <p:sldId id="257" r:id="rId6"/>
    <p:sldId id="258" r:id="rId7"/>
    <p:sldId id="267" r:id="rId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til Yok, Tablo Kılavuz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Açık Stil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5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8.12.2023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544" y="332657"/>
            <a:ext cx="8352928" cy="1008111"/>
          </a:xfrm>
        </p:spPr>
        <p:txBody>
          <a:bodyPr>
            <a:normAutofit/>
          </a:bodyPr>
          <a:lstStyle/>
          <a:p>
            <a:r>
              <a:rPr lang="tr-TR" sz="2400" dirty="0" smtClean="0">
                <a:solidFill>
                  <a:srgbClr val="FF0000"/>
                </a:solidFill>
              </a:rPr>
              <a:t>10.HAFTA</a:t>
            </a:r>
            <a:r>
              <a:rPr lang="tr-TR" sz="2400" dirty="0">
                <a:solidFill>
                  <a:srgbClr val="FF0000"/>
                </a:solidFill>
              </a:rPr>
              <a:t/>
            </a:r>
            <a:br>
              <a:rPr lang="tr-TR" sz="2400" dirty="0">
                <a:solidFill>
                  <a:srgbClr val="FF0000"/>
                </a:solidFill>
              </a:rPr>
            </a:br>
            <a:r>
              <a:rPr lang="tr-TR" sz="2400" dirty="0" smtClean="0">
                <a:solidFill>
                  <a:srgbClr val="FF0000"/>
                </a:solidFill>
              </a:rPr>
              <a:t>Ziyafet </a:t>
            </a:r>
            <a:r>
              <a:rPr lang="tr-TR" sz="2400" dirty="0" err="1" smtClean="0">
                <a:solidFill>
                  <a:srgbClr val="FF0000"/>
                </a:solidFill>
              </a:rPr>
              <a:t>oraganizasyonu</a:t>
            </a:r>
            <a:endParaRPr lang="tr-TR" sz="2400" dirty="0">
              <a:solidFill>
                <a:srgbClr val="FF0000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352928" cy="5112568"/>
          </a:xfrm>
        </p:spPr>
        <p:txBody>
          <a:bodyPr/>
          <a:lstStyle/>
          <a:p>
            <a:pPr algn="l"/>
            <a:r>
              <a:rPr lang="tr-TR" sz="2000" u="sng" dirty="0" smtClean="0">
                <a:solidFill>
                  <a:srgbClr val="C00000"/>
                </a:solidFill>
              </a:rPr>
              <a:t>Ziyafet Organizasyon</a:t>
            </a:r>
            <a:endParaRPr lang="tr-TR" sz="2000" u="sng" dirty="0">
              <a:solidFill>
                <a:srgbClr val="C00000"/>
              </a:solidFill>
            </a:endParaRPr>
          </a:p>
          <a:p>
            <a:pPr algn="l"/>
            <a:r>
              <a:rPr lang="tr-TR" sz="2000" dirty="0" smtClean="0">
                <a:solidFill>
                  <a:srgbClr val="C00000"/>
                </a:solidFill>
              </a:rPr>
              <a:t>Tanım: </a:t>
            </a:r>
            <a:r>
              <a:rPr lang="tr-TR" sz="2000" dirty="0" smtClean="0">
                <a:solidFill>
                  <a:schemeClr val="tx1"/>
                </a:solidFill>
              </a:rPr>
              <a:t>Ziyafetin amaçları ve çalışma prensipleri çerçevesinde kaynakların bir araya getirilmesi, yiyecek içecek üretimi ve servisinin belirli kurallar dahilinde yapılmasına ilişkin görev ve sorumlulukların dağıtılması kapsamıdır.</a:t>
            </a:r>
          </a:p>
          <a:p>
            <a:pPr algn="l"/>
            <a:r>
              <a:rPr lang="tr-TR" sz="2000" dirty="0" smtClean="0">
                <a:solidFill>
                  <a:schemeClr val="tx1"/>
                </a:solidFill>
              </a:rPr>
              <a:t>Katkıları</a:t>
            </a:r>
          </a:p>
          <a:p>
            <a:pPr algn="l"/>
            <a:r>
              <a:rPr lang="tr-TR" sz="2000" dirty="0" smtClean="0">
                <a:solidFill>
                  <a:schemeClr val="tx1"/>
                </a:solidFill>
              </a:rPr>
              <a:t>1-Organizasyon sürecinin sonunda ortaya çıkan şemalar aracılığıyla çalışanların yetki ve sorumlulukları ast üst ilişkileri belirginleşmektedir.</a:t>
            </a:r>
          </a:p>
          <a:p>
            <a:pPr algn="l"/>
            <a:r>
              <a:rPr lang="tr-TR" sz="2000" dirty="0" smtClean="0">
                <a:solidFill>
                  <a:schemeClr val="tx1"/>
                </a:solidFill>
              </a:rPr>
              <a:t>2-Yöneticiler yönetsel görevlerini yerine getirirken daha özgür davranma ve yaratıcılıklarını görevlerine yansıtma olanağına kavuşurlar.</a:t>
            </a:r>
          </a:p>
          <a:p>
            <a:pPr algn="l"/>
            <a:r>
              <a:rPr lang="tr-TR" sz="2000" dirty="0" smtClean="0">
                <a:solidFill>
                  <a:schemeClr val="tx1"/>
                </a:solidFill>
              </a:rPr>
              <a:t>3-Görev, yetki ve sorumluluklar belirginleştiğinden doğabilecek karmaşa ve karışıklıklar önlenmiş olur.</a:t>
            </a:r>
          </a:p>
          <a:p>
            <a:pPr algn="l"/>
            <a:r>
              <a:rPr lang="tr-TR" sz="2000" dirty="0" smtClean="0">
                <a:solidFill>
                  <a:schemeClr val="tx1"/>
                </a:solidFill>
              </a:rPr>
              <a:t>4-Organizasyon şemaları aracılığıyla ünite içi ve dışı departmanlarla koordinasyon daha kolay sağlanabilmektedir.</a:t>
            </a:r>
            <a:endParaRPr lang="tr-TR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46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832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u="sng" dirty="0" smtClean="0">
                <a:solidFill>
                  <a:srgbClr val="FF0000"/>
                </a:solidFill>
              </a:rPr>
              <a:t>Ziyafete ilişkin faaliyetler</a:t>
            </a:r>
            <a:endParaRPr lang="tr-TR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dirty="0" smtClean="0"/>
              <a:t>1-Menünün belirlenmesi</a:t>
            </a:r>
          </a:p>
          <a:p>
            <a:pPr marL="0" indent="0">
              <a:buNone/>
            </a:pPr>
            <a:r>
              <a:rPr lang="tr-TR" dirty="0" smtClean="0"/>
              <a:t>2-Yiyecek ve içeceklerin satın alınması</a:t>
            </a:r>
          </a:p>
          <a:p>
            <a:pPr marL="0" indent="0">
              <a:buNone/>
            </a:pPr>
            <a:r>
              <a:rPr lang="tr-TR" dirty="0" smtClean="0"/>
              <a:t>3-Ziyafet personelinin organize edilmesi</a:t>
            </a:r>
          </a:p>
          <a:p>
            <a:pPr marL="0" indent="0">
              <a:buNone/>
            </a:pPr>
            <a:r>
              <a:rPr lang="tr-TR" dirty="0" smtClean="0"/>
              <a:t>4-Salon, malzeme , araç ve gereçlerin temizliği</a:t>
            </a:r>
          </a:p>
          <a:p>
            <a:pPr marL="0" indent="0">
              <a:buNone/>
            </a:pPr>
            <a:r>
              <a:rPr lang="tr-TR" dirty="0" smtClean="0"/>
              <a:t>5-Salonun düzenlenmesi</a:t>
            </a:r>
          </a:p>
          <a:p>
            <a:pPr marL="0" indent="0">
              <a:buNone/>
            </a:pPr>
            <a:r>
              <a:rPr lang="tr-TR" dirty="0" smtClean="0"/>
              <a:t>6-Masa düzeninin yapılması</a:t>
            </a:r>
          </a:p>
          <a:p>
            <a:pPr marL="0" indent="0">
              <a:buNone/>
            </a:pPr>
            <a:r>
              <a:rPr lang="tr-TR" dirty="0" smtClean="0"/>
              <a:t>7-Yiyecek ve içeceklerin hazırlanması</a:t>
            </a:r>
          </a:p>
          <a:p>
            <a:pPr marL="0" indent="0">
              <a:buNone/>
            </a:pPr>
            <a:r>
              <a:rPr lang="tr-TR" dirty="0" smtClean="0"/>
              <a:t>8-İstasyon dağılımının yapılması</a:t>
            </a:r>
          </a:p>
          <a:p>
            <a:pPr marL="0" indent="0">
              <a:buNone/>
            </a:pPr>
            <a:r>
              <a:rPr lang="tr-TR" dirty="0" smtClean="0"/>
              <a:t>9-Yiyecek ve içeceklerin servisi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8645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u="sng" dirty="0" smtClean="0">
                <a:solidFill>
                  <a:srgbClr val="FF0000"/>
                </a:solidFill>
              </a:rPr>
              <a:t>Ziyafet görevlendirme çizelgesi</a:t>
            </a:r>
            <a:endParaRPr lang="tr-TR" b="1" u="sng" dirty="0" smtClean="0">
              <a:solidFill>
                <a:srgbClr val="FF0000"/>
              </a:solidFill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96752"/>
            <a:ext cx="6984776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407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	</a:t>
            </a:r>
            <a:r>
              <a:rPr lang="tr-TR" dirty="0" smtClean="0"/>
              <a:t>İstasyon dağılım tablosu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83" y="1268760"/>
            <a:ext cx="7492633" cy="469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620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16632"/>
            <a:ext cx="8712968" cy="6480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400" u="sng" dirty="0" smtClean="0">
                <a:solidFill>
                  <a:srgbClr val="C00000"/>
                </a:solidFill>
              </a:rPr>
              <a:t>İstasyon dağılım ve servis akış çizelgesi</a:t>
            </a:r>
            <a:endParaRPr lang="tr-TR" sz="3400" dirty="0"/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Kayıtlı Se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1720" y="836712"/>
            <a:ext cx="5040559" cy="546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57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3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404664"/>
            <a:ext cx="8363272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1400" u="sng" dirty="0">
                <a:solidFill>
                  <a:srgbClr val="C00000"/>
                </a:solidFill>
              </a:rPr>
              <a:t>Ziyafet Organizasyonunda Yer </a:t>
            </a:r>
            <a:r>
              <a:rPr lang="tr-TR" sz="1400" u="sng" dirty="0" smtClean="0">
                <a:solidFill>
                  <a:srgbClr val="C00000"/>
                </a:solidFill>
              </a:rPr>
              <a:t>Alan Personel </a:t>
            </a:r>
            <a:r>
              <a:rPr lang="tr-TR" sz="1400" u="sng" dirty="0">
                <a:solidFill>
                  <a:srgbClr val="C00000"/>
                </a:solidFill>
              </a:rPr>
              <a:t>ve </a:t>
            </a:r>
            <a:r>
              <a:rPr lang="tr-TR" sz="1400" u="sng" dirty="0" smtClean="0">
                <a:solidFill>
                  <a:srgbClr val="C00000"/>
                </a:solidFill>
              </a:rPr>
              <a:t>Görev Tanımları</a:t>
            </a:r>
          </a:p>
          <a:p>
            <a:pPr marL="0" indent="0">
              <a:buNone/>
            </a:pPr>
            <a:r>
              <a:rPr lang="tr-TR" sz="1400" dirty="0"/>
              <a:t>Yiyecek ve İçecek Müdürü</a:t>
            </a:r>
          </a:p>
          <a:p>
            <a:pPr marL="0" indent="0">
              <a:buNone/>
            </a:pPr>
            <a:r>
              <a:rPr lang="tr-TR" sz="1400" dirty="0" smtClean="0"/>
              <a:t>Ziyafet </a:t>
            </a:r>
            <a:r>
              <a:rPr lang="tr-TR" sz="1400" dirty="0"/>
              <a:t>Müdürü</a:t>
            </a:r>
          </a:p>
          <a:p>
            <a:pPr marL="0" indent="0">
              <a:buNone/>
            </a:pPr>
            <a:r>
              <a:rPr lang="tr-TR" sz="1400" dirty="0" smtClean="0"/>
              <a:t>Ziyafet </a:t>
            </a:r>
            <a:r>
              <a:rPr lang="tr-TR" sz="1400" dirty="0"/>
              <a:t>Salonu Şefi (Kaptan)</a:t>
            </a:r>
          </a:p>
          <a:p>
            <a:pPr marL="0" indent="0">
              <a:buNone/>
            </a:pPr>
            <a:r>
              <a:rPr lang="tr-TR" sz="1400" dirty="0" smtClean="0"/>
              <a:t>Ziyafet </a:t>
            </a:r>
            <a:r>
              <a:rPr lang="tr-TR" sz="1400" dirty="0"/>
              <a:t>Salonu Garsonu</a:t>
            </a:r>
          </a:p>
          <a:p>
            <a:pPr marL="0" indent="0">
              <a:buNone/>
            </a:pPr>
            <a:r>
              <a:rPr lang="tr-TR" sz="1400" dirty="0" smtClean="0"/>
              <a:t>Garson </a:t>
            </a:r>
            <a:r>
              <a:rPr lang="tr-TR" sz="1400" dirty="0"/>
              <a:t>Yardımcısı</a:t>
            </a:r>
          </a:p>
          <a:p>
            <a:pPr marL="0" indent="0">
              <a:buNone/>
            </a:pPr>
            <a:r>
              <a:rPr lang="tr-TR" sz="1400" dirty="0" smtClean="0"/>
              <a:t>İstasyon </a:t>
            </a:r>
            <a:r>
              <a:rPr lang="tr-TR" sz="1400" dirty="0"/>
              <a:t>(posta) Komisi</a:t>
            </a:r>
          </a:p>
          <a:p>
            <a:pPr marL="0" indent="0">
              <a:buNone/>
            </a:pPr>
            <a:r>
              <a:rPr lang="tr-TR" sz="1400" dirty="0" smtClean="0"/>
              <a:t>Komi </a:t>
            </a:r>
            <a:r>
              <a:rPr lang="tr-TR" sz="1400" dirty="0"/>
              <a:t>Yardımcısı</a:t>
            </a:r>
          </a:p>
          <a:p>
            <a:pPr marL="0" indent="0">
              <a:buNone/>
            </a:pPr>
            <a:endParaRPr lang="tr-TR" sz="1400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sz="1400" dirty="0" smtClean="0">
                <a:solidFill>
                  <a:srgbClr val="C00000"/>
                </a:solidFill>
              </a:rPr>
              <a:t>Ziyafet </a:t>
            </a:r>
            <a:r>
              <a:rPr lang="tr-TR" sz="1400" dirty="0">
                <a:solidFill>
                  <a:srgbClr val="C00000"/>
                </a:solidFill>
              </a:rPr>
              <a:t>İle İlgili Diğer Faaliyetlerin </a:t>
            </a:r>
            <a:r>
              <a:rPr lang="tr-TR" sz="1400" dirty="0" smtClean="0">
                <a:solidFill>
                  <a:srgbClr val="C00000"/>
                </a:solidFill>
              </a:rPr>
              <a:t>Organizasyonu</a:t>
            </a:r>
          </a:p>
          <a:p>
            <a:pPr marL="0" indent="0">
              <a:buNone/>
            </a:pPr>
            <a:r>
              <a:rPr lang="tr-TR" sz="1400" dirty="0"/>
              <a:t>Görünen faaliyetlerin haricinde gelecekte karşılaşılabilecek olumsuz faaliyetler için de önlemler alınmalıdır;</a:t>
            </a:r>
          </a:p>
          <a:p>
            <a:pPr marL="0" indent="0">
              <a:buNone/>
            </a:pPr>
            <a:r>
              <a:rPr lang="tr-TR" sz="1400" dirty="0" smtClean="0"/>
              <a:t>*Menü </a:t>
            </a:r>
            <a:r>
              <a:rPr lang="tr-TR" sz="1400" dirty="0"/>
              <a:t>için gerekli araç, gereç ve malzeme kontrol edilmeli ve yeterli değilse;</a:t>
            </a:r>
          </a:p>
          <a:p>
            <a:pPr marL="0" indent="0">
              <a:buNone/>
            </a:pPr>
            <a:r>
              <a:rPr lang="tr-TR" sz="1400" dirty="0"/>
              <a:t>Stokta var mı?</a:t>
            </a:r>
          </a:p>
          <a:p>
            <a:pPr marL="0" indent="0">
              <a:buNone/>
            </a:pPr>
            <a:r>
              <a:rPr lang="tr-TR" sz="1400" dirty="0"/>
              <a:t>Satın alım mı yapılmalı?</a:t>
            </a:r>
          </a:p>
          <a:p>
            <a:pPr marL="0" indent="0">
              <a:buNone/>
            </a:pPr>
            <a:r>
              <a:rPr lang="tr-TR" sz="1400" dirty="0"/>
              <a:t>Kiralanabilir mi?</a:t>
            </a:r>
          </a:p>
          <a:p>
            <a:pPr marL="0" indent="0">
              <a:buNone/>
            </a:pPr>
            <a:r>
              <a:rPr lang="tr-TR" sz="1400" dirty="0" smtClean="0"/>
              <a:t>*Personel </a:t>
            </a:r>
            <a:r>
              <a:rPr lang="tr-TR" sz="1400" dirty="0"/>
              <a:t>tespiti yapılmalı ve yeterli değilse;</a:t>
            </a:r>
          </a:p>
          <a:p>
            <a:pPr marL="0" indent="0">
              <a:buNone/>
            </a:pPr>
            <a:r>
              <a:rPr lang="tr-TR" sz="1400" dirty="0"/>
              <a:t>Diğer departmanlardan sağlanabilir mi?</a:t>
            </a:r>
          </a:p>
          <a:p>
            <a:pPr marL="0" indent="0">
              <a:buNone/>
            </a:pPr>
            <a:r>
              <a:rPr lang="tr-TR" sz="1400" dirty="0"/>
              <a:t>Dış kaynaklardan mı temin edilecek?</a:t>
            </a:r>
          </a:p>
          <a:p>
            <a:pPr marL="0" indent="0">
              <a:buNone/>
            </a:pPr>
            <a:r>
              <a:rPr lang="tr-TR" sz="1400" dirty="0"/>
              <a:t>Dış kaynaklara ilişkin elimizde veri var mı?</a:t>
            </a:r>
          </a:p>
          <a:p>
            <a:pPr marL="0" indent="0">
              <a:buNone/>
            </a:pPr>
            <a:r>
              <a:rPr lang="tr-TR" sz="1400" dirty="0" smtClean="0"/>
              <a:t>*Malzeme</a:t>
            </a:r>
            <a:r>
              <a:rPr lang="tr-TR" sz="1400" dirty="0"/>
              <a:t>, materyal ya da personel dış kaynaklardan sağlanacaksa;</a:t>
            </a:r>
          </a:p>
          <a:p>
            <a:pPr marL="0" indent="0">
              <a:buNone/>
            </a:pPr>
            <a:r>
              <a:rPr lang="tr-TR" sz="1400" dirty="0"/>
              <a:t>Parasal olarak mı?</a:t>
            </a:r>
          </a:p>
          <a:p>
            <a:pPr marL="0" indent="0">
              <a:buNone/>
            </a:pPr>
            <a:r>
              <a:rPr lang="tr-TR" sz="1400" dirty="0"/>
              <a:t>Prestij olarak mı?</a:t>
            </a:r>
          </a:p>
          <a:p>
            <a:pPr marL="0" indent="0">
              <a:buNone/>
            </a:pPr>
            <a:r>
              <a:rPr lang="tr-TR" sz="1400" dirty="0"/>
              <a:t>Sosyal fayda olarak mı?</a:t>
            </a:r>
          </a:p>
          <a:p>
            <a:pPr marL="0" indent="0">
              <a:buNone/>
            </a:pPr>
            <a:r>
              <a:rPr lang="tr-TR" sz="1400" dirty="0"/>
              <a:t>Katkı sağlanacaktır…</a:t>
            </a:r>
          </a:p>
          <a:p>
            <a:pPr marL="0" indent="0">
              <a:buNone/>
            </a:pPr>
            <a:endParaRPr lang="tr-TR" sz="1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91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60486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tr-TR" dirty="0" smtClean="0"/>
              <a:t>1-Malzeme talep ve iade formu</a:t>
            </a:r>
          </a:p>
          <a:p>
            <a:pPr marL="0" indent="0">
              <a:buNone/>
            </a:pPr>
            <a:r>
              <a:rPr lang="tr-TR" dirty="0" smtClean="0"/>
              <a:t>2-Transfer fişi</a:t>
            </a:r>
          </a:p>
          <a:p>
            <a:pPr marL="0" indent="0">
              <a:buNone/>
            </a:pPr>
            <a:r>
              <a:rPr lang="tr-TR" dirty="0" smtClean="0"/>
              <a:t>3-Ambar talep ve çıkış fişi</a:t>
            </a:r>
          </a:p>
          <a:p>
            <a:pPr marL="0" indent="0">
              <a:buNone/>
            </a:pPr>
            <a:r>
              <a:rPr lang="tr-TR" dirty="0" smtClean="0"/>
              <a:t>4-Yiyecek sipariş fişi</a:t>
            </a:r>
          </a:p>
          <a:p>
            <a:pPr marL="0" indent="0">
              <a:buNone/>
            </a:pPr>
            <a:r>
              <a:rPr lang="tr-TR" dirty="0" smtClean="0"/>
              <a:t>5-Ziyafet kontrol listesi</a:t>
            </a:r>
          </a:p>
          <a:p>
            <a:pPr marL="0" indent="0">
              <a:buNone/>
            </a:pPr>
            <a:r>
              <a:rPr lang="tr-TR" dirty="0" smtClean="0"/>
              <a:t>6-Yemek kalite kontrol kartı</a:t>
            </a:r>
          </a:p>
          <a:p>
            <a:pPr marL="0" indent="0">
              <a:buNone/>
            </a:pPr>
            <a:r>
              <a:rPr lang="tr-TR" dirty="0" smtClean="0"/>
              <a:t>7-Yemek üretim ve servis kalitesi kontrol prosedürü</a:t>
            </a:r>
          </a:p>
          <a:p>
            <a:pPr marL="0" indent="0">
              <a:buNone/>
            </a:pPr>
            <a:r>
              <a:rPr lang="tr-TR" dirty="0" smtClean="0"/>
              <a:t>8-Ziyafet ve alakart yiyecek porsiyon miktar tablosu</a:t>
            </a:r>
          </a:p>
          <a:p>
            <a:pPr marL="0" indent="0">
              <a:buNone/>
            </a:pPr>
            <a:r>
              <a:rPr lang="tr-TR" dirty="0" smtClean="0"/>
              <a:t>9-Ziyafet porsiyon kontrolü formu</a:t>
            </a:r>
          </a:p>
          <a:p>
            <a:pPr marL="0" indent="0">
              <a:buNone/>
            </a:pPr>
            <a:r>
              <a:rPr lang="tr-TR" dirty="0" smtClean="0"/>
              <a:t>10-Memnuniyetsizlik durumu ve izlenecek yollar</a:t>
            </a:r>
          </a:p>
          <a:p>
            <a:pPr marL="0" indent="0">
              <a:buNone/>
            </a:pPr>
            <a:r>
              <a:rPr lang="tr-TR" dirty="0" smtClean="0"/>
              <a:t>11-Disiplin kuralları</a:t>
            </a:r>
            <a:endParaRPr lang="tr-TR" dirty="0" smtClean="0"/>
          </a:p>
          <a:p>
            <a:pPr marL="0" indent="0">
              <a:buNone/>
            </a:pPr>
            <a:endParaRPr lang="tr-TR" dirty="0" smtClean="0"/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3189181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315</Words>
  <Application>Microsoft Office PowerPoint</Application>
  <PresentationFormat>Ekran Gösterisi (4:3)</PresentationFormat>
  <Paragraphs>56</Paragraphs>
  <Slides>7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10" baseType="lpstr">
      <vt:lpstr>Arial</vt:lpstr>
      <vt:lpstr>Calibri</vt:lpstr>
      <vt:lpstr>Ofis Teması</vt:lpstr>
      <vt:lpstr>10.HAFTA Ziyafet oraganizasyonu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6.HAFTA Oda fiyatlandırması ve çeşitli fiyatlandırma yöntemleri</dc:title>
  <dc:creator>ASUS</dc:creator>
  <cp:lastModifiedBy>seyitAliçelik</cp:lastModifiedBy>
  <cp:revision>66</cp:revision>
  <dcterms:created xsi:type="dcterms:W3CDTF">2021-03-29T09:39:20Z</dcterms:created>
  <dcterms:modified xsi:type="dcterms:W3CDTF">2023-12-08T11:01:57Z</dcterms:modified>
</cp:coreProperties>
</file>